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60" r:id="rId4"/>
    <p:sldId id="261" r:id="rId5"/>
    <p:sldId id="257" r:id="rId6"/>
    <p:sldId id="259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E8E0EAE-C22E-4B89-B36D-2E8ECD40A533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F807A9-1A0B-49E1-921D-9F30B0A4B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hse.ru/en/newspaper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alexey.gorbatenko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Alexey Gorbatenko (CV)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MARKETING RESEARCH EXECUTIVE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TNS (MIC) </a:t>
            </a:r>
            <a:br>
              <a:rPr lang="en-US" dirty="0" smtClean="0"/>
            </a:br>
            <a:r>
              <a:rPr lang="en-US" sz="1800" dirty="0" smtClean="0"/>
              <a:t>(10.2006 - 03.2007)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415420"/>
            <a:ext cx="7972452" cy="42995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PROJECT MANAGER  ASSISTANT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Responsibilities</a:t>
            </a:r>
          </a:p>
          <a:p>
            <a:pPr lvl="0"/>
            <a:r>
              <a:rPr lang="en-US" sz="2000" dirty="0" smtClean="0"/>
              <a:t>Prepare reports (Power Point)</a:t>
            </a:r>
            <a:endParaRPr lang="ru-RU" sz="2000" dirty="0" smtClean="0"/>
          </a:p>
          <a:p>
            <a:pPr lvl="0"/>
            <a:r>
              <a:rPr lang="en-US" sz="2000" dirty="0" smtClean="0"/>
              <a:t>Questionnaire design</a:t>
            </a:r>
            <a:endParaRPr lang="ru-RU" sz="2000" dirty="0" smtClean="0"/>
          </a:p>
          <a:p>
            <a:pPr lvl="0"/>
            <a:r>
              <a:rPr lang="en-US" sz="2000" dirty="0" smtClean="0"/>
              <a:t>Data analysis (Galileo)</a:t>
            </a:r>
            <a:endParaRPr lang="ru-RU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Achievements</a:t>
            </a:r>
          </a:p>
          <a:p>
            <a:pPr marL="3175" indent="-3175">
              <a:buNone/>
            </a:pPr>
            <a:r>
              <a:rPr lang="en-US" sz="2000" dirty="0" smtClean="0"/>
              <a:t>Improved Power Point skills</a:t>
            </a:r>
          </a:p>
          <a:p>
            <a:pPr marL="3175" indent="-3175">
              <a:buNone/>
            </a:pPr>
            <a:r>
              <a:rPr lang="en-US" sz="2000" dirty="0" smtClean="0"/>
              <a:t>Prepared presentations for companies P &amp; G, </a:t>
            </a:r>
            <a:r>
              <a:rPr lang="en-US" sz="2000" dirty="0" err="1" smtClean="0"/>
              <a:t>Boehringer</a:t>
            </a:r>
            <a:r>
              <a:rPr lang="en-US" sz="2000" dirty="0" smtClean="0"/>
              <a:t>,  </a:t>
            </a:r>
            <a:r>
              <a:rPr lang="en-US" sz="2000" dirty="0" err="1" smtClean="0"/>
              <a:t>Lebedyansky</a:t>
            </a:r>
            <a:r>
              <a:rPr lang="en-US" sz="2000" dirty="0" smtClean="0"/>
              <a:t> etc. 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tns ™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214290"/>
            <a:ext cx="1000132" cy="835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IMA-Consulting</a:t>
            </a:r>
            <a:br>
              <a:rPr lang="en-US" dirty="0" smtClean="0"/>
            </a:br>
            <a:r>
              <a:rPr lang="en-US" sz="2000" dirty="0" smtClean="0"/>
              <a:t>(08.2007 - 05.2008)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219200"/>
            <a:ext cx="8401080" cy="4210064"/>
          </a:xfrm>
        </p:spPr>
        <p:txBody>
          <a:bodyPr>
            <a:normAutofit/>
          </a:bodyPr>
          <a:lstStyle/>
          <a:p>
            <a:r>
              <a:rPr lang="en-US" sz="1400" b="1" dirty="0" smtClean="0"/>
              <a:t>About company</a:t>
            </a:r>
            <a:r>
              <a:rPr lang="ru-RU" sz="1400" b="1" dirty="0" smtClean="0"/>
              <a:t>:</a:t>
            </a:r>
            <a:r>
              <a:rPr lang="en-US" sz="1400" b="1" dirty="0" smtClean="0"/>
              <a:t> </a:t>
            </a:r>
            <a:r>
              <a:rPr lang="en-US" sz="1400" dirty="0" smtClean="0"/>
              <a:t>«IMA-consulting» -  full cycle consulting agency founded in1999. </a:t>
            </a:r>
            <a:endParaRPr lang="ru-RU" sz="1400" dirty="0" smtClean="0"/>
          </a:p>
          <a:p>
            <a:r>
              <a:rPr lang="en-US" sz="1400" dirty="0" smtClean="0"/>
              <a:t>Main services</a:t>
            </a:r>
            <a:r>
              <a:rPr lang="ru-RU" sz="1400" dirty="0" smtClean="0"/>
              <a:t>:</a:t>
            </a:r>
            <a:r>
              <a:rPr lang="en-US" sz="1400" dirty="0" smtClean="0"/>
              <a:t> PR</a:t>
            </a:r>
            <a:r>
              <a:rPr lang="ru-RU" sz="1400" dirty="0" smtClean="0"/>
              <a:t> (</a:t>
            </a:r>
            <a:r>
              <a:rPr lang="en-US" sz="1400" dirty="0" smtClean="0"/>
              <a:t>Press-actions</a:t>
            </a:r>
            <a:r>
              <a:rPr lang="ru-RU" sz="1400" dirty="0" smtClean="0"/>
              <a:t>,  </a:t>
            </a:r>
            <a:r>
              <a:rPr lang="en-US" sz="1400" dirty="0" smtClean="0"/>
              <a:t>Antirecessionary PR</a:t>
            </a:r>
            <a:r>
              <a:rPr lang="ru-RU" sz="1400" dirty="0" smtClean="0"/>
              <a:t>, </a:t>
            </a:r>
            <a:r>
              <a:rPr lang="en-US" sz="1400" dirty="0" smtClean="0"/>
              <a:t>etc.</a:t>
            </a:r>
            <a:r>
              <a:rPr lang="ru-RU" sz="1400" dirty="0" smtClean="0"/>
              <a:t>),</a:t>
            </a:r>
            <a:r>
              <a:rPr lang="en-US" sz="1400" dirty="0" smtClean="0"/>
              <a:t> Monitoring of mass-media and media-analytic</a:t>
            </a:r>
            <a:r>
              <a:rPr lang="ru-RU" sz="1400" dirty="0" smtClean="0"/>
              <a:t>, </a:t>
            </a:r>
            <a:r>
              <a:rPr lang="en-US" sz="1400" dirty="0" smtClean="0"/>
              <a:t>Government Relations and </a:t>
            </a:r>
            <a:r>
              <a:rPr lang="en-US" sz="1400" b="1" dirty="0" smtClean="0"/>
              <a:t>Marketing research,</a:t>
            </a:r>
            <a:r>
              <a:rPr lang="ru-RU" sz="1400" dirty="0" smtClean="0"/>
              <a:t> </a:t>
            </a:r>
            <a:endParaRPr lang="en-US" sz="1400" dirty="0" smtClean="0"/>
          </a:p>
          <a:p>
            <a:r>
              <a:rPr lang="en-US" sz="1400" dirty="0" smtClean="0"/>
              <a:t>Clients</a:t>
            </a:r>
            <a:r>
              <a:rPr lang="ru-RU" sz="1400" dirty="0" smtClean="0"/>
              <a:t>: </a:t>
            </a:r>
            <a:r>
              <a:rPr lang="en-US" sz="1400" dirty="0" smtClean="0"/>
              <a:t>Government organizations, Financial and insurance companies</a:t>
            </a:r>
            <a:r>
              <a:rPr lang="ru-RU" sz="1400" dirty="0" smtClean="0"/>
              <a:t>, </a:t>
            </a:r>
            <a:r>
              <a:rPr lang="en-US" sz="1400" dirty="0" smtClean="0"/>
              <a:t>Energy</a:t>
            </a:r>
            <a:r>
              <a:rPr lang="ru-RU" sz="1400" dirty="0" smtClean="0"/>
              <a:t>, </a:t>
            </a:r>
            <a:r>
              <a:rPr lang="en-US" sz="1400" dirty="0" smtClean="0"/>
              <a:t>Industry</a:t>
            </a:r>
            <a:r>
              <a:rPr lang="ru-RU" sz="1400" dirty="0" smtClean="0"/>
              <a:t>, </a:t>
            </a:r>
            <a:r>
              <a:rPr lang="en-US" sz="1400" dirty="0" smtClean="0"/>
              <a:t>Retail</a:t>
            </a:r>
            <a:r>
              <a:rPr lang="ru-RU" sz="1400" dirty="0" smtClean="0"/>
              <a:t>, </a:t>
            </a:r>
            <a:r>
              <a:rPr lang="en-US" sz="1400" dirty="0" smtClean="0"/>
              <a:t>IT, Telecommunications and Internet-Business</a:t>
            </a:r>
            <a:endParaRPr lang="ru-RU" sz="1400" dirty="0" smtClean="0"/>
          </a:p>
          <a:p>
            <a:endParaRPr lang="en-US" sz="1600" i="1" dirty="0" smtClean="0"/>
          </a:p>
          <a:p>
            <a:pPr>
              <a:buNone/>
            </a:pPr>
            <a:endParaRPr lang="en-US" sz="1600" dirty="0" smtClean="0"/>
          </a:p>
          <a:p>
            <a:endParaRPr lang="en-US" sz="1600" i="1" dirty="0" smtClean="0"/>
          </a:p>
          <a:p>
            <a:endParaRPr lang="ru-RU" sz="1600" i="1" dirty="0" smtClean="0"/>
          </a:p>
          <a:p>
            <a:endParaRPr lang="ru-RU" sz="1800" i="1" dirty="0" smtClean="0"/>
          </a:p>
          <a:p>
            <a:endParaRPr lang="en-US" sz="1800" i="1" dirty="0" smtClean="0"/>
          </a:p>
          <a:p>
            <a:endParaRPr lang="en-US" dirty="0" smtClean="0"/>
          </a:p>
          <a:p>
            <a:endParaRPr lang="en-US" b="1" dirty="0" smtClean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929" t="10253" r="74219" b="86084"/>
          <a:stretch>
            <a:fillRect/>
          </a:stretch>
        </p:blipFill>
        <p:spPr bwMode="auto">
          <a:xfrm>
            <a:off x="6072198" y="214290"/>
            <a:ext cx="2786082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28596" y="2857496"/>
            <a:ext cx="3643338" cy="29289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 smtClean="0"/>
          </a:p>
          <a:p>
            <a:r>
              <a:rPr lang="en-US" sz="1200" dirty="0" smtClean="0"/>
              <a:t>ASSOCIATE PROJECT MANAGER </a:t>
            </a:r>
          </a:p>
          <a:p>
            <a:r>
              <a:rPr lang="en-US" sz="1200" dirty="0" smtClean="0"/>
              <a:t>(RESEARCH DEPARTMENT)</a:t>
            </a:r>
            <a:endParaRPr lang="ru-RU" sz="1200" b="1" dirty="0" smtClean="0"/>
          </a:p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r>
              <a:rPr lang="en-US" sz="1200" b="1" dirty="0" smtClean="0"/>
              <a:t>Responsibilities:</a:t>
            </a:r>
            <a:endParaRPr lang="ru-RU" sz="1200" b="1" dirty="0" smtClean="0"/>
          </a:p>
          <a:p>
            <a:r>
              <a:rPr lang="en-US" sz="1200" dirty="0" smtClean="0"/>
              <a:t> Reports writing</a:t>
            </a:r>
            <a:endParaRPr lang="ru-RU" sz="1200" dirty="0" smtClean="0"/>
          </a:p>
          <a:p>
            <a:r>
              <a:rPr lang="en-US" sz="1200" dirty="0" smtClean="0"/>
              <a:t> Data analysis (SPSS)</a:t>
            </a:r>
            <a:endParaRPr lang="ru-RU" sz="1200" dirty="0" smtClean="0"/>
          </a:p>
          <a:p>
            <a:r>
              <a:rPr lang="en-US" sz="1200" dirty="0" smtClean="0"/>
              <a:t> Questionnaire design</a:t>
            </a:r>
            <a:endParaRPr lang="ru-RU" sz="1200" dirty="0" smtClean="0"/>
          </a:p>
          <a:p>
            <a:r>
              <a:rPr lang="en-US" sz="1200" dirty="0" smtClean="0"/>
              <a:t> Field management </a:t>
            </a:r>
            <a:endParaRPr lang="ru-RU" sz="1200" dirty="0" smtClean="0"/>
          </a:p>
          <a:p>
            <a:endParaRPr lang="ru-RU" sz="1200" dirty="0" smtClean="0"/>
          </a:p>
          <a:p>
            <a:pPr>
              <a:buNone/>
            </a:pPr>
            <a:r>
              <a:rPr lang="en-US" sz="1200" b="1" dirty="0" smtClean="0"/>
              <a:t>Achievements:</a:t>
            </a:r>
            <a:endParaRPr lang="ru-RU" sz="1200" b="1" dirty="0" smtClean="0"/>
          </a:p>
          <a:p>
            <a:r>
              <a:rPr lang="en-US" sz="1200" dirty="0" smtClean="0"/>
              <a:t>Management of 10000 interviews during  pre-election projects</a:t>
            </a:r>
          </a:p>
          <a:p>
            <a:r>
              <a:rPr lang="en-US" sz="1200" dirty="0" smtClean="0"/>
              <a:t>Grew to project manager</a:t>
            </a:r>
          </a:p>
          <a:p>
            <a:endParaRPr lang="en-US" sz="1200" dirty="0" smtClean="0"/>
          </a:p>
          <a:p>
            <a:r>
              <a:rPr lang="en-US" sz="1200" dirty="0" smtClean="0"/>
              <a:t> </a:t>
            </a:r>
            <a:endParaRPr lang="ru-RU" sz="1200" dirty="0" smtClean="0"/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628" y="2857496"/>
            <a:ext cx="3643338" cy="29289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/>
              <a:t>PROJECT MANAGER </a:t>
            </a:r>
          </a:p>
          <a:p>
            <a:r>
              <a:rPr lang="en-US" sz="1200" dirty="0" smtClean="0"/>
              <a:t>(RESEARCH DEPARTMENT)</a:t>
            </a:r>
            <a:endParaRPr lang="ru-RU" sz="1200" b="1" dirty="0" smtClean="0"/>
          </a:p>
          <a:p>
            <a:pPr>
              <a:buNone/>
            </a:pPr>
            <a:endParaRPr lang="en-US" sz="1200" b="1" dirty="0" smtClean="0"/>
          </a:p>
          <a:p>
            <a:r>
              <a:rPr lang="en-US" sz="1200" b="1" dirty="0" smtClean="0"/>
              <a:t>Responsibilities:</a:t>
            </a:r>
            <a:endParaRPr lang="ru-RU" sz="1200" b="1" dirty="0" smtClean="0"/>
          </a:p>
          <a:p>
            <a:r>
              <a:rPr lang="en-US" sz="1200" dirty="0" smtClean="0"/>
              <a:t>Writing proposals and communication with clients</a:t>
            </a:r>
            <a:endParaRPr lang="ru-RU" sz="1200" dirty="0" smtClean="0"/>
          </a:p>
          <a:p>
            <a:r>
              <a:rPr lang="en-US" sz="1200" dirty="0" smtClean="0"/>
              <a:t>Management of complete cycle researches</a:t>
            </a:r>
          </a:p>
          <a:p>
            <a:r>
              <a:rPr lang="en-US" sz="1200" dirty="0" smtClean="0"/>
              <a:t>Sophisticated data analysis (factor/cluster/regression in SPSS)</a:t>
            </a:r>
            <a:endParaRPr lang="ru-RU" sz="1200" dirty="0" smtClean="0"/>
          </a:p>
          <a:p>
            <a:r>
              <a:rPr lang="en-US" sz="1200" dirty="0" smtClean="0"/>
              <a:t>Report writing (quantitative /qualitative data)</a:t>
            </a:r>
            <a:endParaRPr lang="ru-RU" sz="1200" dirty="0" smtClean="0"/>
          </a:p>
          <a:p>
            <a:r>
              <a:rPr lang="en-US" sz="1200" dirty="0" smtClean="0"/>
              <a:t> </a:t>
            </a:r>
            <a:endParaRPr lang="ru-RU" sz="1200" dirty="0" smtClean="0"/>
          </a:p>
          <a:p>
            <a:r>
              <a:rPr lang="en-US" sz="1200" b="1" dirty="0" smtClean="0"/>
              <a:t>Achievements:</a:t>
            </a:r>
            <a:endParaRPr lang="ru-RU" sz="1200" b="1" dirty="0" smtClean="0"/>
          </a:p>
          <a:p>
            <a:r>
              <a:rPr lang="en-US" sz="1200" dirty="0" smtClean="0"/>
              <a:t>Managed relationships and projects for the key client (revenue 220 000$ per year)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4214810" y="4071942"/>
            <a:ext cx="642942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Documents and Settings\Горбатенко\Рабочий стол\CV\kleffman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214290"/>
            <a:ext cx="3711568" cy="780378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285720" y="3000372"/>
            <a:ext cx="8643998" cy="32147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 smtClean="0"/>
              <a:t>Responsibilities: </a:t>
            </a:r>
            <a:endParaRPr lang="ru-RU" sz="1100" b="1" dirty="0" smtClean="0"/>
          </a:p>
          <a:p>
            <a:pPr lvl="0">
              <a:buFont typeface="Arial" pitchFamily="34" charset="0"/>
              <a:buChar char="•"/>
            </a:pPr>
            <a:r>
              <a:rPr lang="en-US" sz="1100" dirty="0" smtClean="0"/>
              <a:t>Organization full cycle studies: </a:t>
            </a:r>
            <a:endParaRPr lang="ru-RU" sz="1100" dirty="0" smtClean="0"/>
          </a:p>
          <a:p>
            <a:pPr lvl="1">
              <a:buFont typeface="Arial" pitchFamily="34" charset="0"/>
              <a:buChar char="•"/>
            </a:pPr>
            <a:r>
              <a:rPr lang="en-US" sz="1100" dirty="0" smtClean="0"/>
              <a:t>Preparation of proposals for study and calculation of project resources. </a:t>
            </a:r>
            <a:endParaRPr lang="ru-RU" sz="1100" dirty="0" smtClean="0"/>
          </a:p>
          <a:p>
            <a:pPr lvl="1">
              <a:buFont typeface="Arial" pitchFamily="34" charset="0"/>
              <a:buChar char="•"/>
            </a:pPr>
            <a:r>
              <a:rPr lang="en-US" sz="1100" dirty="0" smtClean="0"/>
              <a:t>Development of research tools (guides / questionnaires) </a:t>
            </a:r>
            <a:endParaRPr lang="ru-RU" sz="1100" dirty="0" smtClean="0"/>
          </a:p>
          <a:p>
            <a:pPr lvl="1">
              <a:buFont typeface="Arial" pitchFamily="34" charset="0"/>
              <a:buChar char="•"/>
            </a:pPr>
            <a:r>
              <a:rPr lang="en-US" sz="1100" dirty="0" smtClean="0"/>
              <a:t>Tools translation (Russian / English) </a:t>
            </a:r>
            <a:endParaRPr lang="ru-RU" sz="1100" dirty="0" smtClean="0"/>
          </a:p>
          <a:p>
            <a:pPr lvl="1">
              <a:buFont typeface="Arial" pitchFamily="34" charset="0"/>
              <a:buChar char="•"/>
            </a:pPr>
            <a:r>
              <a:rPr lang="en-US" sz="1100" dirty="0" smtClean="0"/>
              <a:t>Interviewers instruction , pilot, supervision of data collection. </a:t>
            </a:r>
            <a:endParaRPr lang="ru-RU" sz="1100" dirty="0" smtClean="0"/>
          </a:p>
          <a:p>
            <a:pPr lvl="1">
              <a:buFont typeface="Arial" pitchFamily="34" charset="0"/>
              <a:buChar char="•"/>
            </a:pPr>
            <a:r>
              <a:rPr lang="en-US" sz="1100" dirty="0" smtClean="0"/>
              <a:t>Communication with the data processing unit in Poland / self managed data analysis (SPSS) </a:t>
            </a:r>
            <a:endParaRPr lang="ru-RU" sz="1100" dirty="0" smtClean="0"/>
          </a:p>
          <a:p>
            <a:pPr lvl="1">
              <a:buFont typeface="Arial" pitchFamily="34" charset="0"/>
              <a:buChar char="•"/>
            </a:pPr>
            <a:r>
              <a:rPr lang="en-US" sz="1100" dirty="0" smtClean="0"/>
              <a:t>Report writing on quantitative and qualitative data (including translation to English) </a:t>
            </a:r>
            <a:endParaRPr lang="ru-RU" sz="1100" dirty="0" smtClean="0"/>
          </a:p>
          <a:p>
            <a:pPr lvl="1">
              <a:buFont typeface="Arial" pitchFamily="34" charset="0"/>
              <a:buChar char="•"/>
            </a:pPr>
            <a:r>
              <a:rPr lang="en-US" sz="1100" dirty="0" smtClean="0"/>
              <a:t>Personal presentation of results to clients. </a:t>
            </a:r>
          </a:p>
          <a:p>
            <a:pPr lvl="0"/>
            <a:endParaRPr lang="ru-RU" sz="1100" dirty="0" smtClean="0"/>
          </a:p>
          <a:p>
            <a:r>
              <a:rPr lang="en-US" sz="1100" b="1" i="1" dirty="0" smtClean="0"/>
              <a:t>Achievements: </a:t>
            </a:r>
            <a:endParaRPr lang="ru-RU" sz="1100" b="1" dirty="0" smtClean="0"/>
          </a:p>
          <a:p>
            <a:pPr lvl="0">
              <a:buFont typeface="Arial" pitchFamily="34" charset="0"/>
              <a:buChar char="•"/>
            </a:pPr>
            <a:r>
              <a:rPr lang="en-US" sz="1100" dirty="0" smtClean="0"/>
              <a:t> Managed ad-hoc projects for the key clients (Bayer, BASF,  </a:t>
            </a:r>
            <a:r>
              <a:rPr lang="en-US" sz="1100" dirty="0" err="1" smtClean="0"/>
              <a:t>Syngenta</a:t>
            </a:r>
            <a:r>
              <a:rPr lang="en-US" sz="1100" dirty="0" smtClean="0"/>
              <a:t>,  Du Pont)</a:t>
            </a:r>
            <a:endParaRPr lang="ru-RU" sz="1100" dirty="0" smtClean="0"/>
          </a:p>
          <a:p>
            <a:pPr lvl="0">
              <a:buFont typeface="Arial" pitchFamily="34" charset="0"/>
              <a:buChar char="•"/>
            </a:pPr>
            <a:r>
              <a:rPr lang="en-US" sz="1100" dirty="0" smtClean="0"/>
              <a:t> Working group supervision (3 persons)</a:t>
            </a:r>
            <a:endParaRPr lang="ru-RU" sz="1100" dirty="0" smtClean="0"/>
          </a:p>
          <a:p>
            <a:pPr lvl="0">
              <a:buFont typeface="Arial" pitchFamily="34" charset="0"/>
              <a:buChar char="•"/>
            </a:pPr>
            <a:r>
              <a:rPr lang="en-US" sz="1100" dirty="0" smtClean="0"/>
              <a:t> Improved the quality of reports (improved visualization, analytical findings, </a:t>
            </a:r>
            <a:r>
              <a:rPr lang="en-US" sz="1100" dirty="0" err="1" smtClean="0"/>
              <a:t>intru</a:t>
            </a:r>
            <a:r>
              <a:rPr lang="en-US" sz="1100" dirty="0" smtClean="0"/>
              <a:t> executive summary preparation )</a:t>
            </a:r>
            <a:endParaRPr lang="ru-RU" sz="1100" dirty="0" smtClean="0"/>
          </a:p>
          <a:p>
            <a:pPr lvl="0">
              <a:buFont typeface="Arial" pitchFamily="34" charset="0"/>
              <a:buChar char="•"/>
            </a:pPr>
            <a:r>
              <a:rPr lang="en-US" sz="1100" dirty="0" smtClean="0"/>
              <a:t> Increased customer satisfaction (based on annual monitoring of satisfaction). Increase number of positive feedbacks on the ad-hoc studies. </a:t>
            </a:r>
            <a:endParaRPr lang="ru-RU" sz="1100" dirty="0" smtClean="0"/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 Carried out research projects of high complexity: </a:t>
            </a:r>
            <a:r>
              <a:rPr lang="en-US" sz="1100" dirty="0" err="1" smtClean="0"/>
              <a:t>Rijk</a:t>
            </a:r>
            <a:r>
              <a:rPr lang="en-US" sz="1100" dirty="0" smtClean="0"/>
              <a:t> </a:t>
            </a:r>
            <a:r>
              <a:rPr lang="en-US" sz="1100" dirty="0" err="1" smtClean="0"/>
              <a:t>Zwaan</a:t>
            </a:r>
            <a:r>
              <a:rPr lang="en-US" sz="1100" dirty="0" smtClean="0"/>
              <a:t> (decision to move the office), </a:t>
            </a:r>
            <a:r>
              <a:rPr lang="en-US" sz="1100" dirty="0" err="1" smtClean="0"/>
              <a:t>Rosnanotechnologies</a:t>
            </a:r>
            <a:r>
              <a:rPr lang="en-US" sz="1100" dirty="0" smtClean="0"/>
              <a:t> (launch of innovative croup protection product), BASF (complex analysis of </a:t>
            </a:r>
            <a:r>
              <a:rPr lang="en-US" sz="1100" dirty="0" err="1" smtClean="0"/>
              <a:t>rodenticide</a:t>
            </a:r>
            <a:r>
              <a:rPr lang="en-US" sz="1100" dirty="0" smtClean="0"/>
              <a:t> market and prospects the company's products)</a:t>
            </a:r>
            <a:endParaRPr lang="ru-RU" sz="1100" dirty="0"/>
          </a:p>
        </p:txBody>
      </p:sp>
      <p:sp>
        <p:nvSpPr>
          <p:cNvPr id="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709734"/>
          </a:xfrm>
        </p:spPr>
        <p:txBody>
          <a:bodyPr>
            <a:normAutofit lnSpcReduction="10000"/>
          </a:bodyPr>
          <a:lstStyle/>
          <a:p>
            <a:r>
              <a:rPr lang="en-US" sz="1400" b="1" dirty="0" smtClean="0"/>
              <a:t>About company</a:t>
            </a:r>
            <a:r>
              <a:rPr lang="ru-RU" sz="1400" b="1" dirty="0" smtClean="0"/>
              <a:t>:</a:t>
            </a:r>
            <a:r>
              <a:rPr lang="en-US" sz="1400" b="1" dirty="0" smtClean="0"/>
              <a:t> </a:t>
            </a:r>
            <a:r>
              <a:rPr lang="en-US" sz="1400" dirty="0" smtClean="0"/>
              <a:t>Founded by </a:t>
            </a:r>
            <a:r>
              <a:rPr lang="en-US" sz="1400" dirty="0" err="1" smtClean="0"/>
              <a:t>Burkhard</a:t>
            </a:r>
            <a:r>
              <a:rPr lang="en-US" sz="1400" dirty="0" smtClean="0"/>
              <a:t> </a:t>
            </a:r>
            <a:r>
              <a:rPr lang="en-US" sz="1400" dirty="0" err="1" smtClean="0"/>
              <a:t>Kleffmann</a:t>
            </a:r>
            <a:r>
              <a:rPr lang="en-US" sz="1400" dirty="0" smtClean="0"/>
              <a:t> in Germany in 1990, </a:t>
            </a:r>
            <a:r>
              <a:rPr lang="en-US" sz="1400" dirty="0" err="1" smtClean="0"/>
              <a:t>Kleffmann</a:t>
            </a:r>
            <a:r>
              <a:rPr lang="en-US" sz="1400" dirty="0" smtClean="0"/>
              <a:t> Group today is the world leader in agricultural market research.  A multinational company,  operates in more than sixty countries worldwide</a:t>
            </a:r>
            <a:endParaRPr lang="ru-RU" sz="1400" dirty="0" smtClean="0"/>
          </a:p>
          <a:p>
            <a:r>
              <a:rPr lang="en-US" sz="1400" dirty="0" smtClean="0"/>
              <a:t>Vision</a:t>
            </a:r>
            <a:r>
              <a:rPr lang="ru-RU" sz="1400" dirty="0" smtClean="0"/>
              <a:t>:</a:t>
            </a:r>
            <a:r>
              <a:rPr lang="en-US" sz="1400" dirty="0" smtClean="0"/>
              <a:t> Using a complete portfolio of methodologies and analysis tools,  provide innovative agribusiness information solutions.</a:t>
            </a:r>
          </a:p>
          <a:p>
            <a:r>
              <a:rPr lang="en-US" sz="1400" dirty="0" smtClean="0"/>
              <a:t>Clients</a:t>
            </a:r>
            <a:r>
              <a:rPr lang="ru-RU" sz="1400" dirty="0" smtClean="0"/>
              <a:t>: </a:t>
            </a:r>
            <a:r>
              <a:rPr lang="en-US" sz="1400" dirty="0" smtClean="0"/>
              <a:t>Crop Protection Producers (BASF,  Bayer,  </a:t>
            </a:r>
            <a:r>
              <a:rPr lang="en-US" sz="1400" dirty="0" err="1" smtClean="0"/>
              <a:t>Syngenta</a:t>
            </a:r>
            <a:r>
              <a:rPr lang="en-US" sz="1400" dirty="0" smtClean="0"/>
              <a:t>,  DuPont),  Seed companies (</a:t>
            </a:r>
            <a:r>
              <a:rPr lang="en-US" sz="1400" dirty="0" err="1" smtClean="0"/>
              <a:t>Rijk</a:t>
            </a:r>
            <a:r>
              <a:rPr lang="en-US" sz="1400" dirty="0" smtClean="0"/>
              <a:t> </a:t>
            </a:r>
            <a:r>
              <a:rPr lang="en-US" sz="1400" dirty="0" err="1" smtClean="0"/>
              <a:t>Zwaan</a:t>
            </a:r>
            <a:r>
              <a:rPr lang="en-US" sz="1400" dirty="0" smtClean="0"/>
              <a:t>) Government organizations etc.</a:t>
            </a:r>
            <a:endParaRPr lang="ru-RU" sz="1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28596" y="142852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Kleffmann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Group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(04.2008 –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present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Education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071934" y="1201106"/>
            <a:ext cx="4614866" cy="201358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2009 </a:t>
            </a:r>
            <a:r>
              <a:rPr lang="en-US" sz="2100" i="1" dirty="0" smtClean="0"/>
              <a:t>- Higher School of Economics (SU-HSE), marketing, master </a:t>
            </a:r>
            <a:endParaRPr lang="ru-RU" sz="2100" i="1" dirty="0" smtClean="0"/>
          </a:p>
          <a:p>
            <a:r>
              <a:rPr lang="en-US" sz="2400" dirty="0" smtClean="0"/>
              <a:t>2007 </a:t>
            </a:r>
            <a:r>
              <a:rPr lang="en-US" sz="2100" i="1" dirty="0" smtClean="0"/>
              <a:t>- Higher School of Economics (SU-HSE), management, bachelor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endParaRPr lang="ru-RU" dirty="0"/>
          </a:p>
        </p:txBody>
      </p:sp>
      <p:pic>
        <p:nvPicPr>
          <p:cNvPr id="6" name="Рисунок 5" descr="University - Higher School Of Economics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500042"/>
            <a:ext cx="291941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Documents and Settings\Горбатенко\Рабочий стол\CV\x_1626ec29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393" y="1285860"/>
            <a:ext cx="3038475" cy="4562475"/>
          </a:xfrm>
          <a:prstGeom prst="rect">
            <a:avLst/>
          </a:prstGeom>
          <a:noFill/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4071934" y="3571876"/>
            <a:ext cx="4614866" cy="2013580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achievements</a:t>
            </a:r>
            <a:r>
              <a:rPr lang="ru-RU" sz="2600" dirty="0" smtClean="0"/>
              <a:t>: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6000"/>
              <a:buFontTx/>
              <a:buChar char="-"/>
            </a:pPr>
            <a:r>
              <a:rPr lang="en-US" sz="2800" dirty="0" smtClean="0"/>
              <a:t>In top 5% of the best students of the HSE management faculty the 2009.</a:t>
            </a:r>
            <a:endParaRPr lang="ru-RU" sz="28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6000"/>
              <a:buFontTx/>
              <a:buChar char="-"/>
            </a:pPr>
            <a:r>
              <a:rPr lang="en-US" sz="2800" dirty="0" smtClean="0"/>
              <a:t>Average score 8.51 (10 point system evaluation)</a:t>
            </a:r>
            <a:endParaRPr lang="ru-RU" sz="28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6000"/>
              <a:buFontTx/>
              <a:buChar char="-"/>
            </a:pPr>
            <a:r>
              <a:rPr lang="en-US" sz="2800" dirty="0" smtClean="0"/>
              <a:t>In 2004 first place in the ranking of performance among more than 250 students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Advanced trainings/courses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415420"/>
            <a:ext cx="8043890" cy="2013580"/>
          </a:xfrm>
        </p:spPr>
        <p:txBody>
          <a:bodyPr>
            <a:noAutofit/>
          </a:bodyPr>
          <a:lstStyle/>
          <a:p>
            <a:r>
              <a:rPr lang="en-US" sz="1800" dirty="0" smtClean="0"/>
              <a:t>2005 — Market Economy Fundamentals Dr. L. Wayne </a:t>
            </a:r>
            <a:r>
              <a:rPr lang="en-US" sz="1800" dirty="0" err="1" smtClean="0"/>
              <a:t>Gertmenian</a:t>
            </a:r>
            <a:r>
              <a:rPr lang="en-US" sz="1800" dirty="0" smtClean="0"/>
              <a:t>,  AIESEC, </a:t>
            </a:r>
          </a:p>
          <a:p>
            <a:pPr>
              <a:buNone/>
            </a:pPr>
            <a:r>
              <a:rPr lang="en-US" sz="1800" dirty="0" smtClean="0"/>
              <a:t> </a:t>
            </a:r>
            <a:endParaRPr lang="ru-RU" sz="1800" dirty="0" smtClean="0"/>
          </a:p>
          <a:p>
            <a:r>
              <a:rPr lang="en-US" sz="1800" dirty="0" smtClean="0"/>
              <a:t>2006 — International student </a:t>
            </a:r>
            <a:r>
              <a:rPr lang="en-US" sz="1800" b="1" dirty="0" smtClean="0"/>
              <a:t>exchange program W&amp;T </a:t>
            </a:r>
            <a:r>
              <a:rPr lang="en-US" sz="1800" dirty="0" smtClean="0"/>
              <a:t>(USA, Batavia, NY), CIO &amp;CHI (4 month)</a:t>
            </a:r>
          </a:p>
          <a:p>
            <a:endParaRPr lang="en-US" sz="1800" dirty="0" smtClean="0"/>
          </a:p>
          <a:p>
            <a:r>
              <a:rPr lang="en-US" sz="1800" dirty="0" smtClean="0"/>
              <a:t>2007 — Statistic analysis (SPSS), SU-HSE</a:t>
            </a:r>
          </a:p>
          <a:p>
            <a:endParaRPr lang="ru-RU" sz="1800" dirty="0" smtClean="0"/>
          </a:p>
          <a:p>
            <a:r>
              <a:rPr lang="en-US" sz="1800" dirty="0" smtClean="0"/>
              <a:t>2007 — School of moderators,  FOM (Public Opinion Foundation), </a:t>
            </a:r>
            <a:endParaRPr lang="ru-RU" sz="18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E-mail 	</a:t>
            </a:r>
            <a:r>
              <a:rPr lang="en-US" dirty="0" smtClean="0">
                <a:hlinkClick r:id="rId2"/>
              </a:rPr>
              <a:t>alexey.gorbatenko@gmail.com</a:t>
            </a:r>
            <a:r>
              <a:rPr lang="en-US" dirty="0" smtClean="0"/>
              <a:t>  </a:t>
            </a:r>
            <a:endParaRPr lang="ru-RU" dirty="0" smtClean="0"/>
          </a:p>
          <a:p>
            <a:r>
              <a:rPr lang="en-US" dirty="0" smtClean="0"/>
              <a:t>Phone (cell) 	+7 (915) 420-82-71 </a:t>
            </a:r>
            <a:endParaRPr lang="ru-RU" dirty="0" smtClean="0"/>
          </a:p>
          <a:p>
            <a:r>
              <a:rPr lang="en-US" dirty="0" smtClean="0"/>
              <a:t>Phone (home) 	+7 (495) 953-05-04 </a:t>
            </a:r>
            <a:endParaRPr lang="ru-RU" dirty="0" smtClean="0"/>
          </a:p>
          <a:p>
            <a:endParaRPr lang="en-US" dirty="0" smtClean="0"/>
          </a:p>
          <a:p>
            <a:r>
              <a:rPr lang="en-US" dirty="0" smtClean="0"/>
              <a:t>Salary 	1 500 EURO (net) + bonus</a:t>
            </a:r>
            <a:endParaRPr lang="ru-RU" dirty="0" smtClean="0"/>
          </a:p>
          <a:p>
            <a:r>
              <a:rPr lang="en-US" dirty="0" smtClean="0"/>
              <a:t>Date of birth 	13.08.1985 </a:t>
            </a:r>
            <a:endParaRPr lang="ru-RU" dirty="0" smtClean="0"/>
          </a:p>
          <a:p>
            <a:r>
              <a:rPr lang="en-US" dirty="0" smtClean="0"/>
              <a:t>Languages 		</a:t>
            </a:r>
            <a:r>
              <a:rPr lang="en-US" dirty="0" smtClean="0"/>
              <a:t>English (</a:t>
            </a:r>
            <a:r>
              <a:rPr lang="en-US" dirty="0" smtClean="0"/>
              <a:t>Intermediate</a:t>
            </a:r>
            <a:r>
              <a:rPr lang="en-US" dirty="0" smtClean="0"/>
              <a:t>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151</TotalTime>
  <Words>521</Words>
  <Application>Microsoft Office PowerPoint</Application>
  <PresentationFormat>Экран (4:3)</PresentationFormat>
  <Paragraphs>94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Начальная</vt:lpstr>
      <vt:lpstr>Alexey Gorbatenko (CV)</vt:lpstr>
      <vt:lpstr>TNS (MIC)  (10.2006 - 03.2007)</vt:lpstr>
      <vt:lpstr>IMA-Consulting (08.2007 - 05.2008)</vt:lpstr>
      <vt:lpstr> </vt:lpstr>
      <vt:lpstr>Education</vt:lpstr>
      <vt:lpstr>Advanced trainings/courses </vt:lpstr>
      <vt:lpstr>Слайд 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Горбатенко</dc:creator>
  <cp:lastModifiedBy>Горбатенко</cp:lastModifiedBy>
  <cp:revision>24</cp:revision>
  <dcterms:created xsi:type="dcterms:W3CDTF">2010-12-09T11:51:48Z</dcterms:created>
  <dcterms:modified xsi:type="dcterms:W3CDTF">2011-01-13T13:14:25Z</dcterms:modified>
</cp:coreProperties>
</file>